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Raleway"/>
      <p:regular r:id="rId16"/>
      <p:bold r:id="rId17"/>
      <p:italic r:id="rId18"/>
      <p:boldItalic r:id="rId19"/>
    </p:embeddedFont>
    <p:embeddedFont>
      <p:font typeface="Lato"/>
      <p:regular r:id="rId20"/>
      <p:bold r:id="rId21"/>
      <p:italic r:id="rId22"/>
      <p:boldItalic r:id="rId23"/>
    </p:embeddedFont>
    <p:embeddedFont>
      <p:font typeface="Ope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22" Type="http://schemas.openxmlformats.org/officeDocument/2006/relationships/font" Target="fonts/Lato-italic.fntdata"/><Relationship Id="rId21" Type="http://schemas.openxmlformats.org/officeDocument/2006/relationships/font" Target="fonts/Lato-bold.fntdata"/><Relationship Id="rId24" Type="http://schemas.openxmlformats.org/officeDocument/2006/relationships/font" Target="fonts/OpenSans-regular.fntdata"/><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penSans-italic.fntdata"/><Relationship Id="rId25" Type="http://schemas.openxmlformats.org/officeDocument/2006/relationships/font" Target="fonts/OpenSans-bold.fntdata"/><Relationship Id="rId27" Type="http://schemas.openxmlformats.org/officeDocument/2006/relationships/font" Target="fonts/Open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nl"/>
              <a:t>Urbinn is het LearningLab rondom autonoom rijdend vervoer binnen stedelijke gebieden. Dit kan eventueel gebruikt worden als toeristen vervoer en last mile vervoer voor medewerkers binnen deze gebieden.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nl"/>
              <a:t>Korte uitleg wat het doel van ons project is, het doel is om een semantische kaart aan te leveren die gebruikt wordt in stedelijke gebieden. Dit gaan we doen door middel van het opbouwen 3D kaart aan de hand van stereo camera beelden. Hierna zullen wij dit vertalen naar locatie op een 2D kaart. Tot slot willen wij het real-time herkennen en classificeren van objecten ook opleveren.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66000"/>
              </a:lnSpc>
              <a:spcBef>
                <a:spcPts val="0"/>
              </a:spcBef>
              <a:spcAft>
                <a:spcPts val="1500"/>
              </a:spcAft>
              <a:buNone/>
            </a:pPr>
            <a:r>
              <a:rPr lang="nl" sz="1000">
                <a:solidFill>
                  <a:srgbClr val="252525"/>
                </a:solidFill>
                <a:latin typeface="Open Sans"/>
                <a:ea typeface="Open Sans"/>
                <a:cs typeface="Open Sans"/>
                <a:sym typeface="Open Sans"/>
              </a:rPr>
              <a:t>Ook heeft het Urbinn project de mobiliteitsaward gewonnen. Dit is een award die wordt toegekend aan die organisatie die zich op het gebied van slimme mobiliteit, logistiek of innovativiteit onderscheiden heeft van anderen. Urbinn heeft in de categorie ‘Innovatieve aanpak’ het award gewonnen.</a:t>
            </a:r>
          </a:p>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11150" lvl="0" marL="457200" rtl="0">
              <a:lnSpc>
                <a:spcPct val="115000"/>
              </a:lnSpc>
              <a:spcBef>
                <a:spcPts val="0"/>
              </a:spcBef>
              <a:spcAft>
                <a:spcPts val="1600"/>
              </a:spcAft>
              <a:buClr>
                <a:schemeClr val="accent1"/>
              </a:buClr>
              <a:buSzPts val="1300"/>
              <a:buFont typeface="Lato"/>
              <a:buChar char="●"/>
            </a:pPr>
            <a:r>
              <a:rPr lang="nl" sz="1300">
                <a:solidFill>
                  <a:schemeClr val="accent1"/>
                </a:solidFill>
                <a:latin typeface="Lato"/>
                <a:ea typeface="Lato"/>
                <a:cs typeface="Lato"/>
                <a:sym typeface="Lato"/>
              </a:rPr>
              <a:t>Voortgang ORB</a:t>
            </a:r>
          </a:p>
          <a:p>
            <a:pPr indent="-311150" lvl="1" marL="914400" rtl="0">
              <a:lnSpc>
                <a:spcPct val="115000"/>
              </a:lnSpc>
              <a:spcBef>
                <a:spcPts val="0"/>
              </a:spcBef>
              <a:spcAft>
                <a:spcPts val="1600"/>
              </a:spcAft>
              <a:buClr>
                <a:schemeClr val="accent1"/>
              </a:buClr>
              <a:buSzPts val="1300"/>
              <a:buFont typeface="Lato"/>
              <a:buChar char="○"/>
            </a:pPr>
            <a:r>
              <a:rPr lang="nl" sz="1300">
                <a:solidFill>
                  <a:schemeClr val="accent1"/>
                </a:solidFill>
                <a:latin typeface="Lato"/>
                <a:ea typeface="Lato"/>
                <a:cs typeface="Lato"/>
                <a:sym typeface="Lato"/>
              </a:rPr>
              <a:t>ORB_SLAM2 is een variatie op het SLAM algoritme (SLAM staat voor Simultaneous Localisation and Mapping, dus het tegelijkertijd localiseren van de huidige locatie in de wereld en het mappen van deze wereld in 3D vorm)</a:t>
            </a:r>
          </a:p>
          <a:p>
            <a:pPr indent="-311150" lvl="1" marL="914400" rtl="0">
              <a:lnSpc>
                <a:spcPct val="115000"/>
              </a:lnSpc>
              <a:spcBef>
                <a:spcPts val="0"/>
              </a:spcBef>
              <a:spcAft>
                <a:spcPts val="1600"/>
              </a:spcAft>
              <a:buClr>
                <a:schemeClr val="accent1"/>
              </a:buClr>
              <a:buSzPts val="1300"/>
              <a:buFont typeface="Lato"/>
              <a:buChar char="○"/>
            </a:pPr>
            <a:r>
              <a:rPr lang="nl" sz="1300">
                <a:solidFill>
                  <a:schemeClr val="accent1"/>
                </a:solidFill>
                <a:latin typeface="Lato"/>
                <a:ea typeface="Lato"/>
                <a:cs typeface="Lato"/>
                <a:sym typeface="Lato"/>
              </a:rPr>
              <a:t>Incrementeel leren van dataset buiten HHS voor het verkrijgen van een dense pointcloud (dit zijn het verkrijgen van meer herkenningspunten in de 3D wereld) </a:t>
            </a:r>
          </a:p>
          <a:p>
            <a:pPr indent="-311150" lvl="1" marL="914400" rtl="0">
              <a:lnSpc>
                <a:spcPct val="115000"/>
              </a:lnSpc>
              <a:spcBef>
                <a:spcPts val="0"/>
              </a:spcBef>
              <a:spcAft>
                <a:spcPts val="1600"/>
              </a:spcAft>
              <a:buClr>
                <a:schemeClr val="accent1"/>
              </a:buClr>
              <a:buSzPts val="1300"/>
              <a:buFont typeface="Lato"/>
              <a:buChar char="○"/>
            </a:pPr>
            <a:r>
              <a:rPr lang="nl" sz="1300">
                <a:solidFill>
                  <a:schemeClr val="accent1"/>
                </a:solidFill>
                <a:latin typeface="Lato"/>
                <a:ea typeface="Lato"/>
                <a:cs typeface="Lato"/>
                <a:sym typeface="Lato"/>
              </a:rPr>
              <a:t>De poses van de frames evalueren van ORB met URB (URB is onze eigen implementatie van het ORB_SLAM2 algoritme gemaakt in Python).</a:t>
            </a:r>
          </a:p>
          <a:p>
            <a:pPr indent="-311150" lvl="0" marL="457200" rtl="0">
              <a:lnSpc>
                <a:spcPct val="115000"/>
              </a:lnSpc>
              <a:spcBef>
                <a:spcPts val="0"/>
              </a:spcBef>
              <a:spcAft>
                <a:spcPts val="1600"/>
              </a:spcAft>
              <a:buClr>
                <a:schemeClr val="accent1"/>
              </a:buClr>
              <a:buSzPts val="1300"/>
              <a:buFont typeface="Lato"/>
              <a:buChar char="●"/>
            </a:pPr>
            <a:r>
              <a:rPr lang="nl" sz="1300">
                <a:solidFill>
                  <a:schemeClr val="accent1"/>
                </a:solidFill>
                <a:latin typeface="Lato"/>
                <a:ea typeface="Lato"/>
                <a:cs typeface="Lato"/>
                <a:sym typeface="Lato"/>
              </a:rPr>
              <a:t>Uitbreiding eigen dataset</a:t>
            </a:r>
          </a:p>
          <a:p>
            <a:pPr indent="-311150" lvl="1" marL="914400" rtl="0">
              <a:lnSpc>
                <a:spcPct val="115000"/>
              </a:lnSpc>
              <a:spcBef>
                <a:spcPts val="0"/>
              </a:spcBef>
              <a:spcAft>
                <a:spcPts val="1600"/>
              </a:spcAft>
              <a:buClr>
                <a:schemeClr val="accent1"/>
              </a:buClr>
              <a:buSzPts val="1300"/>
              <a:buFont typeface="Lato"/>
              <a:buChar char="○"/>
            </a:pPr>
            <a:r>
              <a:rPr lang="nl" sz="1300">
                <a:solidFill>
                  <a:schemeClr val="accent1"/>
                </a:solidFill>
                <a:latin typeface="Lato"/>
                <a:ea typeface="Lato"/>
                <a:cs typeface="Lato"/>
                <a:sym typeface="Lato"/>
              </a:rPr>
              <a:t>Dit betekent naast het labelen met onze eigen klassen (verkeersborden etc.), nu ook een script die alle afbeeldingen inclusief de labels kan spiegelen. Dus een verdubbeling van de dataset. </a:t>
            </a:r>
          </a:p>
          <a:p>
            <a:pPr indent="-311150" lvl="0" marL="457200" rtl="0">
              <a:lnSpc>
                <a:spcPct val="115000"/>
              </a:lnSpc>
              <a:spcBef>
                <a:spcPts val="0"/>
              </a:spcBef>
              <a:spcAft>
                <a:spcPts val="1600"/>
              </a:spcAft>
              <a:buClr>
                <a:schemeClr val="accent1"/>
              </a:buClr>
              <a:buSzPts val="1300"/>
              <a:buFont typeface="Lato"/>
              <a:buChar char="●"/>
            </a:pPr>
            <a:r>
              <a:rPr lang="nl" sz="1300">
                <a:solidFill>
                  <a:schemeClr val="accent1"/>
                </a:solidFill>
                <a:latin typeface="Lato"/>
                <a:ea typeface="Lato"/>
                <a:cs typeface="Lato"/>
                <a:sym typeface="Lato"/>
              </a:rPr>
              <a:t>YOLO training eigen dataset</a:t>
            </a:r>
          </a:p>
          <a:p>
            <a:pPr indent="-311150" lvl="1" marL="914400" rtl="0">
              <a:lnSpc>
                <a:spcPct val="115000"/>
              </a:lnSpc>
              <a:spcBef>
                <a:spcPts val="0"/>
              </a:spcBef>
              <a:spcAft>
                <a:spcPts val="1600"/>
              </a:spcAft>
              <a:buClr>
                <a:schemeClr val="accent1"/>
              </a:buClr>
              <a:buSzPts val="1300"/>
              <a:buFont typeface="Lato"/>
              <a:buChar char="○"/>
            </a:pPr>
            <a:r>
              <a:rPr lang="nl" sz="1300">
                <a:solidFill>
                  <a:schemeClr val="accent1"/>
                </a:solidFill>
                <a:latin typeface="Lato"/>
                <a:ea typeface="Lato"/>
                <a:cs typeface="Lato"/>
                <a:sym typeface="Lato"/>
              </a:rPr>
              <a:t>Yolo is een real-time object detection system die het mogelijk maakt om dus in real-time objecten in een reeks frames objecten kan detecteren en classificeren.  Dit systeem willen wij trainen door onze eigen dataset door YOLO heen te halen. </a:t>
            </a:r>
          </a:p>
          <a:p>
            <a:pPr indent="-311150" lvl="0" marL="457200" rtl="0">
              <a:lnSpc>
                <a:spcPct val="115000"/>
              </a:lnSpc>
              <a:spcBef>
                <a:spcPts val="0"/>
              </a:spcBef>
              <a:spcAft>
                <a:spcPts val="1600"/>
              </a:spcAft>
              <a:buClr>
                <a:schemeClr val="accent1"/>
              </a:buClr>
              <a:buSzPts val="1300"/>
              <a:buFont typeface="Lato"/>
              <a:buChar char="●"/>
            </a:pPr>
            <a:r>
              <a:rPr lang="nl" sz="1300">
                <a:solidFill>
                  <a:schemeClr val="accent1"/>
                </a:solidFill>
                <a:latin typeface="Lato"/>
                <a:ea typeface="Lato"/>
                <a:cs typeface="Lato"/>
                <a:sym typeface="Lato"/>
              </a:rPr>
              <a:t>Tot slot hebben wij URB nog uitgebreidt, waarover Kevin wat meer over gaat vertellen.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nl"/>
              <a:t>Dit zijn de verticale lijnen in URB aangegeven met groene orbs.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nl"/>
              <a:t>Het zijn allebei twee linker frames, de bovenste is frame 0. Hiermee is de rechterkant van frame 0 vergeleken met de linkerkant van frame 0 en de punten die overeenkomen zijn getekent op de linker frame van frame 0. Daaronder is frame 1 en hier is precies hetzelfde gebeurd. Dus de rechterkant van frame 1 is vergeleken met de linkerkant van frame 1 en weer zijn er op de linkerframe de matchende orbs getekend. </a:t>
            </a:r>
          </a:p>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nl"/>
              <a:t>Bovenste frame is frame 0. Onderste frame is frame 3, deze zijn met elkaar vergeleken. Hier zijn ongeveer 122 punten te vinden die gematcht kunnen worden. De punten die hier overeenkomen </a:t>
            </a:r>
          </a:p>
          <a:p>
            <a:pPr lvl="0">
              <a:spcBef>
                <a:spcPts val="0"/>
              </a:spcBef>
              <a:buNone/>
            </a:pPr>
            <a:r>
              <a:rPr lang="nl"/>
              <a:t>Elke frame is 70cm vooruit verplaatst. Bij een verplaatsing van 70cm kunnen er ongeveer 122 punten gematcht worden, dit is een match tussen frame 0 en 3. Dit houdt in van een verplaatsing van 2.10 meter, bij zulke verplaatsingen zijn er ongeveer 80 punten die gematcht kunnen worden. Naarmate de afstand groter wordt tussen de frames zullen de aantal matches minder worden.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lt2"/>
        </a:solidFill>
      </p:bgPr>
    </p:bg>
    <p:spTree>
      <p:nvGrpSpPr>
        <p:cNvPr id="9"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14" name="Shape 14"/>
          <p:cNvSpPr txBox="1"/>
          <p:nvPr>
            <p:ph type="ctrTitle"/>
          </p:nvPr>
        </p:nvSpPr>
        <p:spPr>
          <a:xfrm>
            <a:off x="729450" y="1322450"/>
            <a:ext cx="7688100" cy="1664700"/>
          </a:xfrm>
          <a:prstGeom prst="rect">
            <a:avLst/>
          </a:prstGeom>
        </p:spPr>
        <p:txBody>
          <a:bodyPr anchorCtr="0" anchor="t" bIns="91425" lIns="91425" rIns="91425" wrap="square" tIns="91425"/>
          <a:lstStyle>
            <a:lvl1pPr lvl="0">
              <a:spcBef>
                <a:spcPts val="0"/>
              </a:spcBef>
              <a:buClr>
                <a:schemeClr val="dk2"/>
              </a:buClr>
              <a:buSzPts val="4200"/>
              <a:buNone/>
              <a:defRPr sz="4200">
                <a:solidFill>
                  <a:schemeClr val="dk2"/>
                </a:solidFill>
              </a:defRPr>
            </a:lvl1pPr>
            <a:lvl2pPr lvl="1">
              <a:spcBef>
                <a:spcPts val="0"/>
              </a:spcBef>
              <a:buClr>
                <a:schemeClr val="dk2"/>
              </a:buClr>
              <a:buSzPts val="4200"/>
              <a:buNone/>
              <a:defRPr sz="4200">
                <a:solidFill>
                  <a:schemeClr val="dk2"/>
                </a:solidFill>
              </a:defRPr>
            </a:lvl2pPr>
            <a:lvl3pPr lvl="2">
              <a:spcBef>
                <a:spcPts val="0"/>
              </a:spcBef>
              <a:buClr>
                <a:schemeClr val="dk2"/>
              </a:buClr>
              <a:buSzPts val="4200"/>
              <a:buNone/>
              <a:defRPr sz="4200">
                <a:solidFill>
                  <a:schemeClr val="dk2"/>
                </a:solidFill>
              </a:defRPr>
            </a:lvl3pPr>
            <a:lvl4pPr lvl="3">
              <a:spcBef>
                <a:spcPts val="0"/>
              </a:spcBef>
              <a:buClr>
                <a:schemeClr val="dk2"/>
              </a:buClr>
              <a:buSzPts val="4200"/>
              <a:buNone/>
              <a:defRPr sz="4200">
                <a:solidFill>
                  <a:schemeClr val="dk2"/>
                </a:solidFill>
              </a:defRPr>
            </a:lvl4pPr>
            <a:lvl5pPr lvl="4">
              <a:spcBef>
                <a:spcPts val="0"/>
              </a:spcBef>
              <a:buClr>
                <a:schemeClr val="dk2"/>
              </a:buClr>
              <a:buSzPts val="4200"/>
              <a:buNone/>
              <a:defRPr sz="4200">
                <a:solidFill>
                  <a:schemeClr val="dk2"/>
                </a:solidFill>
              </a:defRPr>
            </a:lvl5pPr>
            <a:lvl6pPr lvl="5">
              <a:spcBef>
                <a:spcPts val="0"/>
              </a:spcBef>
              <a:buClr>
                <a:schemeClr val="dk2"/>
              </a:buClr>
              <a:buSzPts val="4200"/>
              <a:buNone/>
              <a:defRPr sz="4200">
                <a:solidFill>
                  <a:schemeClr val="dk2"/>
                </a:solidFill>
              </a:defRPr>
            </a:lvl6pPr>
            <a:lvl7pPr lvl="6">
              <a:spcBef>
                <a:spcPts val="0"/>
              </a:spcBef>
              <a:buClr>
                <a:schemeClr val="dk2"/>
              </a:buClr>
              <a:buSzPts val="4200"/>
              <a:buNone/>
              <a:defRPr sz="4200">
                <a:solidFill>
                  <a:schemeClr val="dk2"/>
                </a:solidFill>
              </a:defRPr>
            </a:lvl7pPr>
            <a:lvl8pPr lvl="7">
              <a:spcBef>
                <a:spcPts val="0"/>
              </a:spcBef>
              <a:buClr>
                <a:schemeClr val="dk2"/>
              </a:buClr>
              <a:buSzPts val="4200"/>
              <a:buNone/>
              <a:defRPr sz="4200">
                <a:solidFill>
                  <a:schemeClr val="dk2"/>
                </a:solidFill>
              </a:defRPr>
            </a:lvl8pPr>
            <a:lvl9pPr lvl="8">
              <a:spcBef>
                <a:spcPts val="0"/>
              </a:spcBef>
              <a:buClr>
                <a:schemeClr val="dk2"/>
              </a:buClr>
              <a:buSzPts val="4200"/>
              <a:buNone/>
              <a:defRPr sz="4200">
                <a:solidFill>
                  <a:schemeClr val="dk2"/>
                </a:solidFill>
              </a:defRPr>
            </a:lvl9pPr>
          </a:lstStyle>
          <a:p/>
        </p:txBody>
      </p:sp>
      <p:sp>
        <p:nvSpPr>
          <p:cNvPr id="15" name="Shape 15"/>
          <p:cNvSpPr txBox="1"/>
          <p:nvPr>
            <p:ph idx="1" type="subTitle"/>
          </p:nvPr>
        </p:nvSpPr>
        <p:spPr>
          <a:xfrm>
            <a:off x="729627" y="3172900"/>
            <a:ext cx="7688100" cy="541200"/>
          </a:xfrm>
          <a:prstGeom prst="rect">
            <a:avLst/>
          </a:prstGeom>
        </p:spPr>
        <p:txBody>
          <a:bodyPr anchorCtr="0" anchor="t" bIns="91425" lIns="91425"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Shape 16"/>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73"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76" name="Shape 76"/>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77" name="Shape 77"/>
          <p:cNvSpPr txBox="1"/>
          <p:nvPr>
            <p:ph type="title"/>
          </p:nvPr>
        </p:nvSpPr>
        <p:spPr>
          <a:xfrm>
            <a:off x="729450" y="733950"/>
            <a:ext cx="7688400" cy="1244700"/>
          </a:xfrm>
          <a:prstGeom prst="rect">
            <a:avLst/>
          </a:prstGeom>
        </p:spPr>
        <p:txBody>
          <a:bodyPr anchorCtr="0" anchor="t" bIns="91425" lIns="91425" rIns="91425" wrap="square" tIns="91425"/>
          <a:lstStyle>
            <a:lvl1pPr lvl="0">
              <a:spcBef>
                <a:spcPts val="0"/>
              </a:spcBef>
              <a:buClr>
                <a:schemeClr val="lt1"/>
              </a:buClr>
              <a:buSzPts val="8000"/>
              <a:buNone/>
              <a:defRPr sz="8000">
                <a:solidFill>
                  <a:schemeClr val="lt1"/>
                </a:solidFill>
              </a:defRPr>
            </a:lvl1pPr>
            <a:lvl2pPr lvl="1">
              <a:spcBef>
                <a:spcPts val="0"/>
              </a:spcBef>
              <a:buClr>
                <a:schemeClr val="lt1"/>
              </a:buClr>
              <a:buSzPts val="8000"/>
              <a:buNone/>
              <a:defRPr sz="8000">
                <a:solidFill>
                  <a:schemeClr val="lt1"/>
                </a:solidFill>
              </a:defRPr>
            </a:lvl2pPr>
            <a:lvl3pPr lvl="2">
              <a:spcBef>
                <a:spcPts val="0"/>
              </a:spcBef>
              <a:buClr>
                <a:schemeClr val="lt1"/>
              </a:buClr>
              <a:buSzPts val="8000"/>
              <a:buNone/>
              <a:defRPr sz="8000">
                <a:solidFill>
                  <a:schemeClr val="lt1"/>
                </a:solidFill>
              </a:defRPr>
            </a:lvl3pPr>
            <a:lvl4pPr lvl="3">
              <a:spcBef>
                <a:spcPts val="0"/>
              </a:spcBef>
              <a:buClr>
                <a:schemeClr val="lt1"/>
              </a:buClr>
              <a:buSzPts val="8000"/>
              <a:buNone/>
              <a:defRPr sz="8000">
                <a:solidFill>
                  <a:schemeClr val="lt1"/>
                </a:solidFill>
              </a:defRPr>
            </a:lvl4pPr>
            <a:lvl5pPr lvl="4">
              <a:spcBef>
                <a:spcPts val="0"/>
              </a:spcBef>
              <a:buClr>
                <a:schemeClr val="lt1"/>
              </a:buClr>
              <a:buSzPts val="8000"/>
              <a:buNone/>
              <a:defRPr sz="8000">
                <a:solidFill>
                  <a:schemeClr val="lt1"/>
                </a:solidFill>
              </a:defRPr>
            </a:lvl5pPr>
            <a:lvl6pPr lvl="5">
              <a:spcBef>
                <a:spcPts val="0"/>
              </a:spcBef>
              <a:buClr>
                <a:schemeClr val="lt1"/>
              </a:buClr>
              <a:buSzPts val="8000"/>
              <a:buNone/>
              <a:defRPr sz="8000">
                <a:solidFill>
                  <a:schemeClr val="lt1"/>
                </a:solidFill>
              </a:defRPr>
            </a:lvl6pPr>
            <a:lvl7pPr lvl="6">
              <a:spcBef>
                <a:spcPts val="0"/>
              </a:spcBef>
              <a:buClr>
                <a:schemeClr val="lt1"/>
              </a:buClr>
              <a:buSzPts val="8000"/>
              <a:buNone/>
              <a:defRPr sz="8000">
                <a:solidFill>
                  <a:schemeClr val="lt1"/>
                </a:solidFill>
              </a:defRPr>
            </a:lvl7pPr>
            <a:lvl8pPr lvl="7">
              <a:spcBef>
                <a:spcPts val="0"/>
              </a:spcBef>
              <a:buClr>
                <a:schemeClr val="lt1"/>
              </a:buClr>
              <a:buSzPts val="8000"/>
              <a:buNone/>
              <a:defRPr sz="8000">
                <a:solidFill>
                  <a:schemeClr val="lt1"/>
                </a:solidFill>
              </a:defRPr>
            </a:lvl8pPr>
            <a:lvl9pPr lvl="8">
              <a:spcBef>
                <a:spcPts val="0"/>
              </a:spcBef>
              <a:buClr>
                <a:schemeClr val="lt1"/>
              </a:buClr>
              <a:buSzPts val="8000"/>
              <a:buNone/>
              <a:defRPr sz="8000">
                <a:solidFill>
                  <a:schemeClr val="lt1"/>
                </a:solidFill>
              </a:defRPr>
            </a:lvl9pPr>
          </a:lstStyle>
          <a:p/>
        </p:txBody>
      </p:sp>
      <p:sp>
        <p:nvSpPr>
          <p:cNvPr id="78" name="Shape 78"/>
          <p:cNvSpPr txBox="1"/>
          <p:nvPr>
            <p:ph idx="1" type="body"/>
          </p:nvPr>
        </p:nvSpPr>
        <p:spPr>
          <a:xfrm>
            <a:off x="729450" y="2272888"/>
            <a:ext cx="7688400" cy="1580400"/>
          </a:xfrm>
          <a:prstGeom prst="rect">
            <a:avLst/>
          </a:prstGeom>
        </p:spPr>
        <p:txBody>
          <a:bodyPr anchorCtr="0" anchor="t" bIns="91425" lIns="91425" rIns="91425" wrap="square" tIns="91425"/>
          <a:lstStyle>
            <a:lvl1pPr lvl="0">
              <a:spcBef>
                <a:spcPts val="0"/>
              </a:spcBef>
              <a:buClr>
                <a:schemeClr val="lt1"/>
              </a:buClr>
              <a:buSzPts val="1300"/>
              <a:buChar char="●"/>
              <a:defRPr>
                <a:solidFill>
                  <a:schemeClr val="lt1"/>
                </a:solidFill>
              </a:defRPr>
            </a:lvl1pPr>
            <a:lvl2pPr lvl="1">
              <a:spcBef>
                <a:spcPts val="0"/>
              </a:spcBef>
              <a:buClr>
                <a:schemeClr val="lt1"/>
              </a:buClr>
              <a:buSzPts val="1100"/>
              <a:buChar char="○"/>
              <a:defRPr>
                <a:solidFill>
                  <a:schemeClr val="lt1"/>
                </a:solidFill>
              </a:defRPr>
            </a:lvl2pPr>
            <a:lvl3pPr lvl="2">
              <a:spcBef>
                <a:spcPts val="0"/>
              </a:spcBef>
              <a:buClr>
                <a:schemeClr val="lt1"/>
              </a:buClr>
              <a:buSzPts val="1100"/>
              <a:buChar char="■"/>
              <a:defRPr>
                <a:solidFill>
                  <a:schemeClr val="lt1"/>
                </a:solidFill>
              </a:defRPr>
            </a:lvl3pPr>
            <a:lvl4pPr lvl="3">
              <a:spcBef>
                <a:spcPts val="0"/>
              </a:spcBef>
              <a:buClr>
                <a:schemeClr val="lt1"/>
              </a:buClr>
              <a:buSzPts val="1100"/>
              <a:buChar char="●"/>
              <a:defRPr>
                <a:solidFill>
                  <a:schemeClr val="lt1"/>
                </a:solidFill>
              </a:defRPr>
            </a:lvl4pPr>
            <a:lvl5pPr lvl="4">
              <a:spcBef>
                <a:spcPts val="0"/>
              </a:spcBef>
              <a:buClr>
                <a:schemeClr val="lt1"/>
              </a:buClr>
              <a:buSzPts val="1100"/>
              <a:buChar char="○"/>
              <a:defRPr>
                <a:solidFill>
                  <a:schemeClr val="lt1"/>
                </a:solidFill>
              </a:defRPr>
            </a:lvl5pPr>
            <a:lvl6pPr lvl="5">
              <a:spcBef>
                <a:spcPts val="0"/>
              </a:spcBef>
              <a:buClr>
                <a:schemeClr val="lt1"/>
              </a:buClr>
              <a:buSzPts val="1100"/>
              <a:buChar char="■"/>
              <a:defRPr>
                <a:solidFill>
                  <a:schemeClr val="lt1"/>
                </a:solidFill>
              </a:defRPr>
            </a:lvl6pPr>
            <a:lvl7pPr lvl="6">
              <a:spcBef>
                <a:spcPts val="0"/>
              </a:spcBef>
              <a:buClr>
                <a:schemeClr val="lt1"/>
              </a:buClr>
              <a:buSzPts val="1100"/>
              <a:buChar char="●"/>
              <a:defRPr>
                <a:solidFill>
                  <a:schemeClr val="lt1"/>
                </a:solidFill>
              </a:defRPr>
            </a:lvl7pPr>
            <a:lvl8pPr lvl="7">
              <a:spcBef>
                <a:spcPts val="0"/>
              </a:spcBef>
              <a:buClr>
                <a:schemeClr val="lt1"/>
              </a:buClr>
              <a:buSzPts val="1100"/>
              <a:buChar char="○"/>
              <a:defRPr>
                <a:solidFill>
                  <a:schemeClr val="lt1"/>
                </a:solidFill>
              </a:defRPr>
            </a:lvl8pPr>
            <a:lvl9pPr lvl="8">
              <a:spcBef>
                <a:spcPts val="0"/>
              </a:spcBef>
              <a:buClr>
                <a:schemeClr val="lt1"/>
              </a:buClr>
              <a:buSzPts val="1100"/>
              <a:buChar char="■"/>
              <a:defRPr>
                <a:solidFill>
                  <a:schemeClr val="lt1"/>
                </a:solidFill>
              </a:defRPr>
            </a:lvl9pPr>
          </a:lstStyle>
          <a:p/>
        </p:txBody>
      </p:sp>
      <p:sp>
        <p:nvSpPr>
          <p:cNvPr id="79" name="Shape 7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nl">
                <a:solidFill>
                  <a:schemeClr val="lt1"/>
                </a:solidFil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80" name="Shape 80"/>
        <p:cNvGrpSpPr/>
        <p:nvPr/>
      </p:nvGrpSpPr>
      <p:grpSpPr>
        <a:xfrm>
          <a:off x="0" y="0"/>
          <a:ext cx="0" cy="0"/>
          <a:chOff x="0" y="0"/>
          <a:chExt cx="0" cy="0"/>
        </a:xfrm>
      </p:grpSpPr>
      <p:sp>
        <p:nvSpPr>
          <p:cNvPr id="81" name="Shape 81"/>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7"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20" name="Shape 20"/>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21" name="Shape 21"/>
          <p:cNvSpPr txBox="1"/>
          <p:nvPr>
            <p:ph type="title"/>
          </p:nvPr>
        </p:nvSpPr>
        <p:spPr>
          <a:xfrm>
            <a:off x="729450" y="1322450"/>
            <a:ext cx="7688400" cy="1518600"/>
          </a:xfrm>
          <a:prstGeom prst="rect">
            <a:avLst/>
          </a:prstGeom>
        </p:spPr>
        <p:txBody>
          <a:bodyPr anchorCtr="0" anchor="t" bIns="91425" lIns="91425" rIns="91425" wrap="square" tIns="91425"/>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p:txBody>
      </p:sp>
      <p:sp>
        <p:nvSpPr>
          <p:cNvPr id="22" name="Shape 2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nl">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3"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27" name="Shape 27"/>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28" name="Shape 28"/>
          <p:cNvSpPr txBox="1"/>
          <p:nvPr>
            <p:ph type="title"/>
          </p:nvPr>
        </p:nvSpPr>
        <p:spPr>
          <a:xfrm>
            <a:off x="729450" y="1318650"/>
            <a:ext cx="7688700" cy="5352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29" name="Shape 29"/>
          <p:cNvSpPr txBox="1"/>
          <p:nvPr>
            <p:ph idx="1" type="body"/>
          </p:nvPr>
        </p:nvSpPr>
        <p:spPr>
          <a:xfrm>
            <a:off x="729450" y="2078875"/>
            <a:ext cx="7688700" cy="22611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30" name="Shape 3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35" name="Shape 35"/>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36" name="Shape 36"/>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37" name="Shape 37"/>
          <p:cNvSpPr txBox="1"/>
          <p:nvPr>
            <p:ph idx="1" type="body"/>
          </p:nvPr>
        </p:nvSpPr>
        <p:spPr>
          <a:xfrm>
            <a:off x="729325" y="2078875"/>
            <a:ext cx="3774300" cy="22611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38" name="Shape 38"/>
          <p:cNvSpPr txBox="1"/>
          <p:nvPr>
            <p:ph idx="2" type="body"/>
          </p:nvPr>
        </p:nvSpPr>
        <p:spPr>
          <a:xfrm>
            <a:off x="4643604" y="2078875"/>
            <a:ext cx="3774300" cy="22611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39" name="Shape 3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0"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44" name="Shape 44"/>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45" name="Shape 45"/>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46" name="Shape 46"/>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47"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51" name="Shape 51"/>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52" name="Shape 52"/>
          <p:cNvSpPr txBox="1"/>
          <p:nvPr>
            <p:ph type="title"/>
          </p:nvPr>
        </p:nvSpPr>
        <p:spPr>
          <a:xfrm>
            <a:off x="730000" y="1318650"/>
            <a:ext cx="3300900" cy="13815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53" name="Shape 53"/>
          <p:cNvSpPr txBox="1"/>
          <p:nvPr>
            <p:ph idx="1" type="body"/>
          </p:nvPr>
        </p:nvSpPr>
        <p:spPr>
          <a:xfrm>
            <a:off x="721225" y="2781725"/>
            <a:ext cx="3300900" cy="15975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54" name="Shape 54"/>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55"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58" name="Shape 58"/>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59" name="Shape 59"/>
          <p:cNvSpPr txBox="1"/>
          <p:nvPr>
            <p:ph type="title"/>
          </p:nvPr>
        </p:nvSpPr>
        <p:spPr>
          <a:xfrm>
            <a:off x="729450" y="864300"/>
            <a:ext cx="7021200" cy="2985000"/>
          </a:xfrm>
          <a:prstGeom prst="rect">
            <a:avLst/>
          </a:prstGeom>
        </p:spPr>
        <p:txBody>
          <a:bodyPr anchorCtr="0" anchor="ctr" bIns="91425" lIns="91425" rIns="91425" wrap="square" tIns="91425"/>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p:txBody>
      </p:sp>
      <p:sp>
        <p:nvSpPr>
          <p:cNvPr id="60" name="Shape 6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nl">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6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65" name="Shape 65"/>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66" name="Shape 66"/>
          <p:cNvSpPr txBox="1"/>
          <p:nvPr>
            <p:ph type="title"/>
          </p:nvPr>
        </p:nvSpPr>
        <p:spPr>
          <a:xfrm>
            <a:off x="730000" y="1318650"/>
            <a:ext cx="3300900" cy="16872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67" name="Shape 67"/>
          <p:cNvSpPr txBox="1"/>
          <p:nvPr>
            <p:ph idx="1" type="subTitle"/>
          </p:nvPr>
        </p:nvSpPr>
        <p:spPr>
          <a:xfrm>
            <a:off x="724950" y="3161525"/>
            <a:ext cx="3300900" cy="759000"/>
          </a:xfrm>
          <a:prstGeom prst="rect">
            <a:avLst/>
          </a:prstGeom>
        </p:spPr>
        <p:txBody>
          <a:bodyPr anchorCtr="0" anchor="t" bIns="91425" lIns="91425"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Shape 68"/>
          <p:cNvSpPr txBox="1"/>
          <p:nvPr>
            <p:ph idx="2" type="body"/>
          </p:nvPr>
        </p:nvSpPr>
        <p:spPr>
          <a:xfrm>
            <a:off x="5174225" y="1352625"/>
            <a:ext cx="3374400" cy="30255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69" name="Shape 6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70" name="Shape 70"/>
        <p:cNvGrpSpPr/>
        <p:nvPr/>
      </p:nvGrpSpPr>
      <p:grpSpPr>
        <a:xfrm>
          <a:off x="0" y="0"/>
          <a:ext cx="0" cy="0"/>
          <a:chOff x="0" y="0"/>
          <a:chExt cx="0" cy="0"/>
        </a:xfrm>
      </p:grpSpPr>
      <p:sp>
        <p:nvSpPr>
          <p:cNvPr id="71" name="Shape 71"/>
          <p:cNvSpPr txBox="1"/>
          <p:nvPr>
            <p:ph idx="1" type="body"/>
          </p:nvPr>
        </p:nvSpPr>
        <p:spPr>
          <a:xfrm>
            <a:off x="724950" y="4372551"/>
            <a:ext cx="7697400" cy="460500"/>
          </a:xfrm>
          <a:prstGeom prst="rect">
            <a:avLst/>
          </a:prstGeom>
        </p:spPr>
        <p:txBody>
          <a:bodyPr anchorCtr="0" anchor="ctr" bIns="91425" lIns="91425" rIns="91425" wrap="square" tIns="91425"/>
          <a:lstStyle>
            <a:lvl1pPr lvl="0">
              <a:lnSpc>
                <a:spcPct val="100000"/>
              </a:lnSpc>
              <a:spcBef>
                <a:spcPts val="0"/>
              </a:spcBef>
              <a:spcAft>
                <a:spcPts val="0"/>
              </a:spcAft>
              <a:buSzPts val="1300"/>
              <a:buNone/>
              <a:defRPr/>
            </a:lvl1pPr>
          </a:lstStyle>
          <a:p/>
        </p:txBody>
      </p:sp>
      <p:sp>
        <p:nvSpPr>
          <p:cNvPr id="72" name="Shape 7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nl"/>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SzPts val="2800"/>
              <a:buFont typeface="Raleway"/>
              <a:buNone/>
              <a:defRPr b="1" sz="2800">
                <a:latin typeface="Raleway"/>
                <a:ea typeface="Raleway"/>
                <a:cs typeface="Raleway"/>
                <a:sym typeface="Raleway"/>
              </a:defRPr>
            </a:lvl1pPr>
            <a:lvl2pPr lvl="1">
              <a:spcBef>
                <a:spcPts val="0"/>
              </a:spcBef>
              <a:buSzPts val="2800"/>
              <a:buFont typeface="Raleway"/>
              <a:buNone/>
              <a:defRPr b="1" sz="2800">
                <a:latin typeface="Raleway"/>
                <a:ea typeface="Raleway"/>
                <a:cs typeface="Raleway"/>
                <a:sym typeface="Raleway"/>
              </a:defRPr>
            </a:lvl2pPr>
            <a:lvl3pPr lvl="2">
              <a:spcBef>
                <a:spcPts val="0"/>
              </a:spcBef>
              <a:buSzPts val="2800"/>
              <a:buFont typeface="Raleway"/>
              <a:buNone/>
              <a:defRPr b="1" sz="2800">
                <a:latin typeface="Raleway"/>
                <a:ea typeface="Raleway"/>
                <a:cs typeface="Raleway"/>
                <a:sym typeface="Raleway"/>
              </a:defRPr>
            </a:lvl3pPr>
            <a:lvl4pPr lvl="3">
              <a:spcBef>
                <a:spcPts val="0"/>
              </a:spcBef>
              <a:buSzPts val="2800"/>
              <a:buFont typeface="Raleway"/>
              <a:buNone/>
              <a:defRPr b="1" sz="2800">
                <a:latin typeface="Raleway"/>
                <a:ea typeface="Raleway"/>
                <a:cs typeface="Raleway"/>
                <a:sym typeface="Raleway"/>
              </a:defRPr>
            </a:lvl4pPr>
            <a:lvl5pPr lvl="4">
              <a:spcBef>
                <a:spcPts val="0"/>
              </a:spcBef>
              <a:buSzPts val="2800"/>
              <a:buFont typeface="Raleway"/>
              <a:buNone/>
              <a:defRPr b="1" sz="2800">
                <a:latin typeface="Raleway"/>
                <a:ea typeface="Raleway"/>
                <a:cs typeface="Raleway"/>
                <a:sym typeface="Raleway"/>
              </a:defRPr>
            </a:lvl5pPr>
            <a:lvl6pPr lvl="5">
              <a:spcBef>
                <a:spcPts val="0"/>
              </a:spcBef>
              <a:buSzPts val="2800"/>
              <a:buFont typeface="Raleway"/>
              <a:buNone/>
              <a:defRPr b="1" sz="2800">
                <a:latin typeface="Raleway"/>
                <a:ea typeface="Raleway"/>
                <a:cs typeface="Raleway"/>
                <a:sym typeface="Raleway"/>
              </a:defRPr>
            </a:lvl6pPr>
            <a:lvl7pPr lvl="6">
              <a:spcBef>
                <a:spcPts val="0"/>
              </a:spcBef>
              <a:buSzPts val="2800"/>
              <a:buFont typeface="Raleway"/>
              <a:buNone/>
              <a:defRPr b="1" sz="2800">
                <a:latin typeface="Raleway"/>
                <a:ea typeface="Raleway"/>
                <a:cs typeface="Raleway"/>
                <a:sym typeface="Raleway"/>
              </a:defRPr>
            </a:lvl7pPr>
            <a:lvl8pPr lvl="7">
              <a:spcBef>
                <a:spcPts val="0"/>
              </a:spcBef>
              <a:buSzPts val="2800"/>
              <a:buFont typeface="Raleway"/>
              <a:buNone/>
              <a:defRPr b="1" sz="2800">
                <a:latin typeface="Raleway"/>
                <a:ea typeface="Raleway"/>
                <a:cs typeface="Raleway"/>
                <a:sym typeface="Raleway"/>
              </a:defRPr>
            </a:lvl8pPr>
            <a:lvl9pPr lvl="8">
              <a:spcBef>
                <a:spcPts val="0"/>
              </a:spcBef>
              <a:buSzPts val="28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accent1"/>
              </a:buClr>
              <a:buSzPts val="1300"/>
              <a:buFont typeface="Lato"/>
              <a:buChar char="●"/>
              <a:defRPr sz="1300">
                <a:solidFill>
                  <a:schemeClr val="accent1"/>
                </a:solidFill>
                <a:latin typeface="Lato"/>
                <a:ea typeface="Lato"/>
                <a:cs typeface="Lato"/>
                <a:sym typeface="Lato"/>
              </a:defRPr>
            </a:lvl1pPr>
            <a:lvl2pPr lvl="1">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2pPr>
            <a:lvl3pPr lvl="2">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3pPr>
            <a:lvl4pPr lvl="3">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4pPr>
            <a:lvl5pPr lvl="4">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5pPr>
            <a:lvl6pPr lvl="5">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6pPr>
            <a:lvl7pPr lvl="6">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7pPr>
            <a:lvl8pPr lvl="7">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8pPr>
            <a:lvl9pPr lvl="8">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nl" sz="1000">
                <a:solidFill>
                  <a:schemeClr val="accen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hyperlink" Target="http://www.betafactory.nl/urbinn-wint-mobiliteitsaward-haaglanden-2017/"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idx="1" type="subTitle"/>
          </p:nvPr>
        </p:nvSpPr>
        <p:spPr>
          <a:xfrm>
            <a:off x="860877" y="2945400"/>
            <a:ext cx="7688100" cy="541200"/>
          </a:xfrm>
          <a:prstGeom prst="rect">
            <a:avLst/>
          </a:prstGeom>
        </p:spPr>
        <p:txBody>
          <a:bodyPr anchorCtr="0" anchor="t" bIns="91425" lIns="91425" rIns="91425" wrap="square" tIns="91425">
            <a:noAutofit/>
          </a:bodyPr>
          <a:lstStyle/>
          <a:p>
            <a:pPr lvl="0" rtl="0">
              <a:spcBef>
                <a:spcPts val="0"/>
              </a:spcBef>
              <a:buNone/>
            </a:pPr>
            <a:r>
              <a:rPr lang="nl" sz="1200"/>
              <a:t>LearningLab rondom autonoom rijdend vervoer binnen stedelijke gebieden (last mile)</a:t>
            </a:r>
          </a:p>
          <a:p>
            <a:pPr lvl="0">
              <a:spcBef>
                <a:spcPts val="0"/>
              </a:spcBef>
              <a:buNone/>
            </a:pPr>
            <a:r>
              <a:t/>
            </a:r>
            <a:endParaRPr/>
          </a:p>
        </p:txBody>
      </p:sp>
      <p:pic>
        <p:nvPicPr>
          <p:cNvPr id="87" name="Shape 87"/>
          <p:cNvPicPr preferRelativeResize="0"/>
          <p:nvPr/>
        </p:nvPicPr>
        <p:blipFill>
          <a:blip r:embed="rId3">
            <a:alphaModFix/>
          </a:blip>
          <a:stretch>
            <a:fillRect/>
          </a:stretch>
        </p:blipFill>
        <p:spPr>
          <a:xfrm>
            <a:off x="729625" y="1460200"/>
            <a:ext cx="4515440" cy="1124600"/>
          </a:xfrm>
          <a:prstGeom prst="rect">
            <a:avLst/>
          </a:prstGeom>
          <a:noFill/>
          <a:ln>
            <a:noFill/>
          </a:ln>
        </p:spPr>
      </p:pic>
      <p:pic>
        <p:nvPicPr>
          <p:cNvPr descr="accenda_logo" id="88" name="Shape 88"/>
          <p:cNvPicPr preferRelativeResize="0"/>
          <p:nvPr/>
        </p:nvPicPr>
        <p:blipFill>
          <a:blip r:embed="rId4">
            <a:alphaModFix/>
          </a:blip>
          <a:stretch>
            <a:fillRect/>
          </a:stretch>
        </p:blipFill>
        <p:spPr>
          <a:xfrm>
            <a:off x="4260283" y="87071"/>
            <a:ext cx="889298" cy="292554"/>
          </a:xfrm>
          <a:prstGeom prst="rect">
            <a:avLst/>
          </a:prstGeom>
          <a:noFill/>
          <a:ln>
            <a:noFill/>
          </a:ln>
        </p:spPr>
      </p:pic>
      <p:pic>
        <p:nvPicPr>
          <p:cNvPr descr="hhs_logo" id="89" name="Shape 89"/>
          <p:cNvPicPr preferRelativeResize="0"/>
          <p:nvPr/>
        </p:nvPicPr>
        <p:blipFill>
          <a:blip r:embed="rId5">
            <a:alphaModFix/>
          </a:blip>
          <a:stretch>
            <a:fillRect/>
          </a:stretch>
        </p:blipFill>
        <p:spPr>
          <a:xfrm>
            <a:off x="139025" y="78275"/>
            <a:ext cx="942710" cy="310125"/>
          </a:xfrm>
          <a:prstGeom prst="rect">
            <a:avLst/>
          </a:prstGeom>
          <a:noFill/>
          <a:ln>
            <a:noFill/>
          </a:ln>
        </p:spPr>
      </p:pic>
      <p:pic>
        <p:nvPicPr>
          <p:cNvPr descr="betafactory_logo" id="90" name="Shape 90"/>
          <p:cNvPicPr preferRelativeResize="0"/>
          <p:nvPr/>
        </p:nvPicPr>
        <p:blipFill>
          <a:blip r:embed="rId6">
            <a:alphaModFix/>
          </a:blip>
          <a:stretch>
            <a:fillRect/>
          </a:stretch>
        </p:blipFill>
        <p:spPr>
          <a:xfrm>
            <a:off x="8073865" y="78275"/>
            <a:ext cx="942710" cy="310125"/>
          </a:xfrm>
          <a:prstGeom prst="rect">
            <a:avLst/>
          </a:prstGeom>
          <a:noFill/>
          <a:ln>
            <a:noFill/>
          </a:ln>
        </p:spPr>
      </p:pic>
      <p:sp>
        <p:nvSpPr>
          <p:cNvPr id="91" name="Shape 91"/>
          <p:cNvSpPr txBox="1"/>
          <p:nvPr>
            <p:ph idx="1" type="subTitle"/>
          </p:nvPr>
        </p:nvSpPr>
        <p:spPr>
          <a:xfrm>
            <a:off x="6994450" y="4182425"/>
            <a:ext cx="2022000" cy="711300"/>
          </a:xfrm>
          <a:prstGeom prst="rect">
            <a:avLst/>
          </a:prstGeom>
        </p:spPr>
        <p:txBody>
          <a:bodyPr anchorCtr="0" anchor="t" bIns="91425" lIns="91425" rIns="91425" wrap="square" tIns="91425">
            <a:noAutofit/>
          </a:bodyPr>
          <a:lstStyle/>
          <a:p>
            <a:pPr lvl="0" rtl="0">
              <a:spcBef>
                <a:spcPts val="0"/>
              </a:spcBef>
              <a:buNone/>
            </a:pPr>
            <a:r>
              <a:rPr lang="nl" sz="2400"/>
              <a:t>Week 12</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nl"/>
              <a:t>Doelen voor aankomende sprint</a:t>
            </a:r>
          </a:p>
        </p:txBody>
      </p:sp>
      <p:sp>
        <p:nvSpPr>
          <p:cNvPr id="148" name="Shape 148"/>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nl"/>
              <a:t>Plan van aanpak en opnames in Delft maken</a:t>
            </a:r>
          </a:p>
          <a:p>
            <a:pPr indent="-311150" lvl="0" marL="457200" rtl="0">
              <a:spcBef>
                <a:spcPts val="0"/>
              </a:spcBef>
              <a:spcAft>
                <a:spcPts val="0"/>
              </a:spcAft>
              <a:buSzPts val="1300"/>
              <a:buChar char="●"/>
            </a:pPr>
            <a:r>
              <a:rPr lang="nl"/>
              <a:t>URB loop-closure en incrementeel leren</a:t>
            </a:r>
          </a:p>
          <a:p>
            <a:pPr indent="-311150" lvl="0" marL="457200" rtl="0">
              <a:spcBef>
                <a:spcPts val="0"/>
              </a:spcBef>
              <a:buSzPts val="1300"/>
              <a:buChar char="●"/>
            </a:pPr>
            <a:r>
              <a:rPr lang="nl"/>
              <a:t>YOLO gebruiken om objecten vast te leggen in de wereld zodat deze herkent kunnen worden in de pointcloud</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nl" sz="1800">
                <a:latin typeface="Open Sans"/>
                <a:ea typeface="Open Sans"/>
                <a:cs typeface="Open Sans"/>
                <a:sym typeface="Open Sans"/>
              </a:rPr>
              <a:t>Vragen?</a:t>
            </a:r>
          </a:p>
        </p:txBody>
      </p:sp>
      <p:sp>
        <p:nvSpPr>
          <p:cNvPr id="154" name="Shape 154"/>
          <p:cNvSpPr txBox="1"/>
          <p:nvPr>
            <p:ph idx="1" type="body"/>
          </p:nvPr>
        </p:nvSpPr>
        <p:spPr>
          <a:xfrm>
            <a:off x="2406125" y="4043050"/>
            <a:ext cx="5688900" cy="305400"/>
          </a:xfrm>
          <a:prstGeom prst="rect">
            <a:avLst/>
          </a:prstGeom>
        </p:spPr>
        <p:txBody>
          <a:bodyPr anchorCtr="0" anchor="t" bIns="91425" lIns="91425" rIns="91425" wrap="square" tIns="91425">
            <a:noAutofit/>
          </a:bodyPr>
          <a:lstStyle/>
          <a:p>
            <a:pPr lvl="0">
              <a:spcBef>
                <a:spcPts val="0"/>
              </a:spcBef>
              <a:buNone/>
            </a:pPr>
            <a:r>
              <a:rPr i="1" lang="nl" sz="900">
                <a:latin typeface="Open Sans"/>
                <a:ea typeface="Open Sans"/>
                <a:cs typeface="Open Sans"/>
                <a:sym typeface="Open Sans"/>
              </a:rPr>
              <a:t>Bron: https://www.lifehacker.com.au/2014/07/the-five-best-questions-a-job-candidate-can-ask/</a:t>
            </a:r>
          </a:p>
        </p:txBody>
      </p:sp>
      <p:pic>
        <p:nvPicPr>
          <p:cNvPr id="155" name="Shape 155"/>
          <p:cNvPicPr preferRelativeResize="0"/>
          <p:nvPr/>
        </p:nvPicPr>
        <p:blipFill>
          <a:blip r:embed="rId3">
            <a:alphaModFix/>
          </a:blip>
          <a:stretch>
            <a:fillRect/>
          </a:stretch>
        </p:blipFill>
        <p:spPr>
          <a:xfrm>
            <a:off x="2449800" y="1853850"/>
            <a:ext cx="4019750" cy="2261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id="96" name="Shape 96"/>
          <p:cNvPicPr preferRelativeResize="0"/>
          <p:nvPr/>
        </p:nvPicPr>
        <p:blipFill>
          <a:blip r:embed="rId3">
            <a:alphaModFix/>
          </a:blip>
          <a:stretch>
            <a:fillRect/>
          </a:stretch>
        </p:blipFill>
        <p:spPr>
          <a:xfrm>
            <a:off x="1950788" y="733375"/>
            <a:ext cx="5242427" cy="39318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nl"/>
              <a:t>Inhoud</a:t>
            </a:r>
          </a:p>
        </p:txBody>
      </p:sp>
      <p:sp>
        <p:nvSpPr>
          <p:cNvPr id="102" name="Shape 102"/>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nl"/>
              <a:t>Urbinn</a:t>
            </a:r>
          </a:p>
          <a:p>
            <a:pPr indent="-311150" lvl="0" marL="457200" rtl="0">
              <a:spcBef>
                <a:spcPts val="0"/>
              </a:spcBef>
              <a:spcAft>
                <a:spcPts val="0"/>
              </a:spcAft>
              <a:buSzPts val="1300"/>
              <a:buChar char="●"/>
            </a:pPr>
            <a:r>
              <a:rPr lang="nl"/>
              <a:t>Mobiliteitsaward</a:t>
            </a:r>
          </a:p>
          <a:p>
            <a:pPr indent="-311150" lvl="0" marL="457200" rtl="0">
              <a:spcBef>
                <a:spcPts val="0"/>
              </a:spcBef>
              <a:spcAft>
                <a:spcPts val="0"/>
              </a:spcAft>
              <a:buSzPts val="1300"/>
              <a:buChar char="●"/>
            </a:pPr>
            <a:r>
              <a:rPr lang="nl"/>
              <a:t>Wat hebben wij deze sprint bereikt?</a:t>
            </a:r>
          </a:p>
          <a:p>
            <a:pPr indent="-311150" lvl="0" marL="457200">
              <a:spcBef>
                <a:spcPts val="0"/>
              </a:spcBef>
              <a:buSzPts val="1300"/>
              <a:buChar char="●"/>
            </a:pPr>
            <a:r>
              <a:rPr lang="nl"/>
              <a:t>Doelen voor aankomende sprint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rtl="0">
              <a:lnSpc>
                <a:spcPct val="130000"/>
              </a:lnSpc>
              <a:spcBef>
                <a:spcPts val="0"/>
              </a:spcBef>
              <a:spcAft>
                <a:spcPts val="800"/>
              </a:spcAft>
              <a:buNone/>
            </a:pPr>
            <a:r>
              <a:rPr lang="nl" sz="1800">
                <a:solidFill>
                  <a:srgbClr val="404040"/>
                </a:solidFill>
                <a:highlight>
                  <a:srgbClr val="FFFFFF"/>
                </a:highlight>
                <a:latin typeface="Open Sans"/>
                <a:ea typeface="Open Sans"/>
                <a:cs typeface="Open Sans"/>
                <a:sym typeface="Open Sans"/>
              </a:rPr>
              <a:t>Urbinn</a:t>
            </a:r>
          </a:p>
        </p:txBody>
      </p:sp>
      <p:sp>
        <p:nvSpPr>
          <p:cNvPr id="108" name="Shape 108"/>
          <p:cNvSpPr txBox="1"/>
          <p:nvPr>
            <p:ph idx="1" type="body"/>
          </p:nvPr>
        </p:nvSpPr>
        <p:spPr>
          <a:xfrm>
            <a:off x="729450" y="1811550"/>
            <a:ext cx="7688700" cy="2261100"/>
          </a:xfrm>
          <a:prstGeom prst="rect">
            <a:avLst/>
          </a:prstGeom>
        </p:spPr>
        <p:txBody>
          <a:bodyPr anchorCtr="0" anchor="t" bIns="91425" lIns="91425" rIns="91425" wrap="square" tIns="91425">
            <a:noAutofit/>
          </a:bodyPr>
          <a:lstStyle/>
          <a:p>
            <a:pPr lvl="0" rtl="0">
              <a:lnSpc>
                <a:spcPct val="166000"/>
              </a:lnSpc>
              <a:spcBef>
                <a:spcPts val="0"/>
              </a:spcBef>
              <a:spcAft>
                <a:spcPts val="1500"/>
              </a:spcAft>
              <a:buNone/>
            </a:pPr>
            <a:r>
              <a:rPr lang="nl" sz="1200">
                <a:solidFill>
                  <a:srgbClr val="777777"/>
                </a:solidFill>
                <a:latin typeface="Open Sans"/>
                <a:ea typeface="Open Sans"/>
                <a:cs typeface="Open Sans"/>
                <a:sym typeface="Open Sans"/>
              </a:rPr>
              <a:t>Semantische kaart voor navigatie in stedelijke gebieden</a:t>
            </a:r>
          </a:p>
          <a:p>
            <a:pPr indent="-304800" lvl="0" marL="457200" rtl="0">
              <a:lnSpc>
                <a:spcPct val="166000"/>
              </a:lnSpc>
              <a:spcBef>
                <a:spcPts val="0"/>
              </a:spcBef>
              <a:spcAft>
                <a:spcPts val="0"/>
              </a:spcAft>
              <a:buClr>
                <a:srgbClr val="777777"/>
              </a:buClr>
              <a:buSzPts val="1200"/>
              <a:buFont typeface="Open Sans"/>
              <a:buChar char="●"/>
            </a:pPr>
            <a:r>
              <a:rPr lang="nl" sz="1200">
                <a:solidFill>
                  <a:srgbClr val="777777"/>
                </a:solidFill>
                <a:latin typeface="Open Sans"/>
                <a:ea typeface="Open Sans"/>
                <a:cs typeface="Open Sans"/>
                <a:sym typeface="Open Sans"/>
              </a:rPr>
              <a:t>	Opbouwen 3D Kaart</a:t>
            </a:r>
          </a:p>
          <a:p>
            <a:pPr indent="-304800" lvl="0" marL="457200" rtl="0">
              <a:lnSpc>
                <a:spcPct val="166000"/>
              </a:lnSpc>
              <a:spcBef>
                <a:spcPts val="0"/>
              </a:spcBef>
              <a:spcAft>
                <a:spcPts val="0"/>
              </a:spcAft>
              <a:buClr>
                <a:srgbClr val="777777"/>
              </a:buClr>
              <a:buSzPts val="1200"/>
              <a:buFont typeface="Open Sans"/>
              <a:buChar char="●"/>
            </a:pPr>
            <a:r>
              <a:rPr lang="nl" sz="1200">
                <a:solidFill>
                  <a:srgbClr val="777777"/>
                </a:solidFill>
                <a:latin typeface="Open Sans"/>
                <a:ea typeface="Open Sans"/>
                <a:cs typeface="Open Sans"/>
                <a:sym typeface="Open Sans"/>
              </a:rPr>
              <a:t>	Vertalen naar locatie op bestaande 2D Kaart </a:t>
            </a:r>
          </a:p>
          <a:p>
            <a:pPr indent="-304800" lvl="0" marL="457200" rtl="0">
              <a:lnSpc>
                <a:spcPct val="166000"/>
              </a:lnSpc>
              <a:spcBef>
                <a:spcPts val="0"/>
              </a:spcBef>
              <a:spcAft>
                <a:spcPts val="1500"/>
              </a:spcAft>
              <a:buClr>
                <a:srgbClr val="777777"/>
              </a:buClr>
              <a:buSzPts val="1200"/>
              <a:buFont typeface="Open Sans"/>
              <a:buChar char="●"/>
            </a:pPr>
            <a:r>
              <a:rPr lang="nl" sz="1200">
                <a:solidFill>
                  <a:srgbClr val="777777"/>
                </a:solidFill>
                <a:latin typeface="Open Sans"/>
                <a:ea typeface="Open Sans"/>
                <a:cs typeface="Open Sans"/>
                <a:sym typeface="Open Sans"/>
              </a:rPr>
              <a:t>	Real-time herkennen van waypoints (objecten)</a:t>
            </a:r>
          </a:p>
          <a:p>
            <a:pPr lvl="0" rtl="0">
              <a:lnSpc>
                <a:spcPct val="166000"/>
              </a:lnSpc>
              <a:spcBef>
                <a:spcPts val="0"/>
              </a:spcBef>
              <a:spcAft>
                <a:spcPts val="1500"/>
              </a:spcAft>
              <a:buNone/>
            </a:pPr>
            <a:r>
              <a:t/>
            </a:r>
            <a:endParaRPr sz="1200">
              <a:solidFill>
                <a:srgbClr val="777777"/>
              </a:solidFill>
              <a:highlight>
                <a:srgbClr val="FFFFFF"/>
              </a:highlight>
              <a:latin typeface="Open Sans"/>
              <a:ea typeface="Open Sans"/>
              <a:cs typeface="Open Sans"/>
              <a:sym typeface="Open Sans"/>
            </a:endParaRPr>
          </a:p>
        </p:txBody>
      </p:sp>
      <p:pic>
        <p:nvPicPr>
          <p:cNvPr id="109" name="Shape 109"/>
          <p:cNvPicPr preferRelativeResize="0"/>
          <p:nvPr/>
        </p:nvPicPr>
        <p:blipFill>
          <a:blip r:embed="rId3">
            <a:alphaModFix/>
          </a:blip>
          <a:stretch>
            <a:fillRect/>
          </a:stretch>
        </p:blipFill>
        <p:spPr>
          <a:xfrm>
            <a:off x="5347975" y="2105375"/>
            <a:ext cx="3104400" cy="1967275"/>
          </a:xfrm>
          <a:prstGeom prst="rect">
            <a:avLst/>
          </a:prstGeom>
          <a:noFill/>
          <a:ln>
            <a:noFill/>
          </a:ln>
        </p:spPr>
      </p:pic>
      <p:pic>
        <p:nvPicPr>
          <p:cNvPr id="110" name="Shape 110"/>
          <p:cNvPicPr preferRelativeResize="0"/>
          <p:nvPr/>
        </p:nvPicPr>
        <p:blipFill>
          <a:blip r:embed="rId4">
            <a:alphaModFix/>
          </a:blip>
          <a:stretch>
            <a:fillRect/>
          </a:stretch>
        </p:blipFill>
        <p:spPr>
          <a:xfrm>
            <a:off x="1769950" y="3299750"/>
            <a:ext cx="2363375" cy="1327700"/>
          </a:xfrm>
          <a:prstGeom prst="rect">
            <a:avLst/>
          </a:prstGeom>
          <a:noFill/>
          <a:ln cap="flat" cmpd="sng" w="19050">
            <a:solidFill>
              <a:srgbClr val="FFFFFF"/>
            </a:solidFill>
            <a:prstDash val="solid"/>
            <a:round/>
            <a:headEnd len="med" w="med" type="none"/>
            <a:tailEnd len="med" w="med"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Shape 115"/>
          <p:cNvPicPr preferRelativeResize="0"/>
          <p:nvPr/>
        </p:nvPicPr>
        <p:blipFill>
          <a:blip r:embed="rId3">
            <a:alphaModFix/>
          </a:blip>
          <a:stretch>
            <a:fillRect/>
          </a:stretch>
        </p:blipFill>
        <p:spPr>
          <a:xfrm rot="-5400000">
            <a:off x="3838337" y="897338"/>
            <a:ext cx="2654001" cy="3538675"/>
          </a:xfrm>
          <a:prstGeom prst="rect">
            <a:avLst/>
          </a:prstGeom>
          <a:noFill/>
          <a:ln>
            <a:noFill/>
          </a:ln>
        </p:spPr>
      </p:pic>
      <p:pic>
        <p:nvPicPr>
          <p:cNvPr id="116" name="Shape 116"/>
          <p:cNvPicPr preferRelativeResize="0"/>
          <p:nvPr/>
        </p:nvPicPr>
        <p:blipFill>
          <a:blip r:embed="rId4">
            <a:alphaModFix/>
          </a:blip>
          <a:stretch>
            <a:fillRect/>
          </a:stretch>
        </p:blipFill>
        <p:spPr>
          <a:xfrm>
            <a:off x="228375" y="4125250"/>
            <a:ext cx="8657100" cy="271075"/>
          </a:xfrm>
          <a:prstGeom prst="rect">
            <a:avLst/>
          </a:prstGeom>
          <a:noFill/>
          <a:ln>
            <a:noFill/>
          </a:ln>
        </p:spPr>
      </p:pic>
      <p:sp>
        <p:nvSpPr>
          <p:cNvPr id="117" name="Shape 117"/>
          <p:cNvSpPr txBox="1"/>
          <p:nvPr/>
        </p:nvSpPr>
        <p:spPr>
          <a:xfrm>
            <a:off x="186925" y="4752275"/>
            <a:ext cx="8839200" cy="271200"/>
          </a:xfrm>
          <a:prstGeom prst="rect">
            <a:avLst/>
          </a:prstGeom>
          <a:noFill/>
          <a:ln>
            <a:noFill/>
          </a:ln>
        </p:spPr>
        <p:txBody>
          <a:bodyPr anchorCtr="0" anchor="ctr" bIns="91425" lIns="91425" rIns="91425" wrap="square" tIns="91425">
            <a:noAutofit/>
          </a:bodyPr>
          <a:lstStyle/>
          <a:p>
            <a:pPr lvl="0" rtl="0">
              <a:spcBef>
                <a:spcPts val="0"/>
              </a:spcBef>
              <a:buNone/>
            </a:pPr>
            <a:r>
              <a:rPr lang="nl" sz="1000" u="sng">
                <a:solidFill>
                  <a:schemeClr val="hlink"/>
                </a:solidFill>
                <a:hlinkClick r:id="rId5"/>
              </a:rPr>
              <a:t>http://www.betafactory.nl/urbinn-wint-mobiliteitsaward-haaglanden-2017/</a:t>
            </a:r>
          </a:p>
        </p:txBody>
      </p:sp>
      <p:sp>
        <p:nvSpPr>
          <p:cNvPr id="118" name="Shape 118"/>
          <p:cNvSpPr txBox="1"/>
          <p:nvPr>
            <p:ph type="title"/>
          </p:nvPr>
        </p:nvSpPr>
        <p:spPr>
          <a:xfrm>
            <a:off x="762175" y="1339675"/>
            <a:ext cx="7688700" cy="535200"/>
          </a:xfrm>
          <a:prstGeom prst="rect">
            <a:avLst/>
          </a:prstGeom>
        </p:spPr>
        <p:txBody>
          <a:bodyPr anchorCtr="0" anchor="t" bIns="91425" lIns="91425" rIns="91425" wrap="square" tIns="91425">
            <a:noAutofit/>
          </a:bodyPr>
          <a:lstStyle/>
          <a:p>
            <a:pPr lvl="0" rtl="0">
              <a:lnSpc>
                <a:spcPct val="130000"/>
              </a:lnSpc>
              <a:spcBef>
                <a:spcPts val="0"/>
              </a:spcBef>
              <a:spcAft>
                <a:spcPts val="800"/>
              </a:spcAft>
              <a:buNone/>
            </a:pPr>
            <a:r>
              <a:rPr lang="nl" sz="1800">
                <a:solidFill>
                  <a:srgbClr val="404040"/>
                </a:solidFill>
                <a:highlight>
                  <a:srgbClr val="FFFFFF"/>
                </a:highlight>
                <a:latin typeface="Open Sans"/>
                <a:ea typeface="Open Sans"/>
                <a:cs typeface="Open Sans"/>
                <a:sym typeface="Open Sans"/>
              </a:rPr>
              <a:t>Mobiliteitsaward</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nl"/>
              <a:t>Wat hebben wij deze sprint bereikt?</a:t>
            </a:r>
          </a:p>
        </p:txBody>
      </p:sp>
      <p:sp>
        <p:nvSpPr>
          <p:cNvPr id="124" name="Shape 124"/>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nl"/>
              <a:t>Voortgang ORB</a:t>
            </a:r>
          </a:p>
          <a:p>
            <a:pPr indent="-311150" lvl="0" marL="457200" rtl="0">
              <a:spcBef>
                <a:spcPts val="0"/>
              </a:spcBef>
              <a:spcAft>
                <a:spcPts val="0"/>
              </a:spcAft>
              <a:buSzPts val="1300"/>
              <a:buChar char="●"/>
            </a:pPr>
            <a:r>
              <a:rPr lang="nl"/>
              <a:t>Uitbreiding eigen dataset</a:t>
            </a:r>
          </a:p>
          <a:p>
            <a:pPr indent="-311150" lvl="0" marL="457200" rtl="0">
              <a:spcBef>
                <a:spcPts val="0"/>
              </a:spcBef>
              <a:spcAft>
                <a:spcPts val="0"/>
              </a:spcAft>
              <a:buSzPts val="1300"/>
              <a:buChar char="●"/>
            </a:pPr>
            <a:r>
              <a:rPr lang="nl"/>
              <a:t>YOLO training eigen dataset</a:t>
            </a:r>
          </a:p>
          <a:p>
            <a:pPr indent="-311150" lvl="0" marL="457200" rtl="0">
              <a:spcBef>
                <a:spcPts val="0"/>
              </a:spcBef>
              <a:buSzPts val="1300"/>
              <a:buChar char="●"/>
            </a:pPr>
            <a:r>
              <a:rPr lang="nl"/>
              <a:t>De huidige ontwikkelingen van URB</a:t>
            </a:r>
          </a:p>
          <a:p>
            <a:pPr lvl="0" rtl="0">
              <a:spcBef>
                <a:spcPts val="0"/>
              </a:spcBef>
              <a:buNone/>
            </a:pPr>
            <a:r>
              <a:t/>
            </a:r>
            <a:endParaRPr/>
          </a:p>
          <a:p>
            <a:pPr lvl="0" rtl="0">
              <a:spcBef>
                <a:spcPts val="0"/>
              </a:spcBef>
              <a:buNone/>
            </a:pPr>
            <a:r>
              <a:t/>
            </a:r>
            <a:endParaRPr/>
          </a:p>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nl"/>
              <a:t>De huidige ontwikkelingen van URB</a:t>
            </a:r>
          </a:p>
        </p:txBody>
      </p:sp>
      <p:pic>
        <p:nvPicPr>
          <p:cNvPr id="130" name="Shape 130"/>
          <p:cNvPicPr preferRelativeResize="0"/>
          <p:nvPr/>
        </p:nvPicPr>
        <p:blipFill>
          <a:blip r:embed="rId3">
            <a:alphaModFix/>
          </a:blip>
          <a:stretch>
            <a:fillRect/>
          </a:stretch>
        </p:blipFill>
        <p:spPr>
          <a:xfrm>
            <a:off x="152400" y="2006250"/>
            <a:ext cx="8839200" cy="28490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Shape 135"/>
          <p:cNvPicPr preferRelativeResize="0"/>
          <p:nvPr/>
        </p:nvPicPr>
        <p:blipFill>
          <a:blip r:embed="rId3">
            <a:alphaModFix/>
          </a:blip>
          <a:stretch>
            <a:fillRect/>
          </a:stretch>
        </p:blipFill>
        <p:spPr>
          <a:xfrm>
            <a:off x="1139100" y="717500"/>
            <a:ext cx="6865855" cy="2213000"/>
          </a:xfrm>
          <a:prstGeom prst="rect">
            <a:avLst/>
          </a:prstGeom>
          <a:noFill/>
          <a:ln>
            <a:noFill/>
          </a:ln>
        </p:spPr>
      </p:pic>
      <p:pic>
        <p:nvPicPr>
          <p:cNvPr id="136" name="Shape 136"/>
          <p:cNvPicPr preferRelativeResize="0"/>
          <p:nvPr/>
        </p:nvPicPr>
        <p:blipFill>
          <a:blip r:embed="rId4">
            <a:alphaModFix/>
          </a:blip>
          <a:stretch>
            <a:fillRect/>
          </a:stretch>
        </p:blipFill>
        <p:spPr>
          <a:xfrm>
            <a:off x="1139100" y="2930500"/>
            <a:ext cx="6865799" cy="2213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Shape 141"/>
          <p:cNvPicPr preferRelativeResize="0"/>
          <p:nvPr/>
        </p:nvPicPr>
        <p:blipFill>
          <a:blip r:embed="rId3">
            <a:alphaModFix/>
          </a:blip>
          <a:stretch>
            <a:fillRect/>
          </a:stretch>
        </p:blipFill>
        <p:spPr>
          <a:xfrm>
            <a:off x="1040950" y="455650"/>
            <a:ext cx="7272000" cy="2343925"/>
          </a:xfrm>
          <a:prstGeom prst="rect">
            <a:avLst/>
          </a:prstGeom>
          <a:noFill/>
          <a:ln>
            <a:noFill/>
          </a:ln>
        </p:spPr>
      </p:pic>
      <p:pic>
        <p:nvPicPr>
          <p:cNvPr id="142" name="Shape 142"/>
          <p:cNvPicPr preferRelativeResize="0"/>
          <p:nvPr/>
        </p:nvPicPr>
        <p:blipFill>
          <a:blip r:embed="rId4">
            <a:alphaModFix/>
          </a:blip>
          <a:stretch>
            <a:fillRect/>
          </a:stretch>
        </p:blipFill>
        <p:spPr>
          <a:xfrm>
            <a:off x="1040950" y="2799575"/>
            <a:ext cx="7272000" cy="2343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